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59" r:id="rId6"/>
    <p:sldId id="260" r:id="rId7"/>
    <p:sldId id="261"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10FF0E-2C6C-4F20-8D95-84BBF694F123}" type="datetimeFigureOut">
              <a:rPr lang="en-US" smtClean="0"/>
              <a:t>5/1/2024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CEE4BA-375F-49AA-A882-9081DE7B94E7}" type="slidenum">
              <a:rPr lang="en-US" smtClean="0"/>
              <a:t>‹#›</a:t>
            </a:fld>
            <a:endParaRPr lang="en-US"/>
          </a:p>
        </p:txBody>
      </p:sp>
    </p:spTree>
    <p:extLst>
      <p:ext uri="{BB962C8B-B14F-4D97-AF65-F5344CB8AC3E}">
        <p14:creationId xmlns:p14="http://schemas.microsoft.com/office/powerpoint/2010/main" val="332976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10FF0E-2C6C-4F20-8D95-84BBF694F123}" type="datetimeFigureOut">
              <a:rPr lang="en-US" smtClean="0"/>
              <a:t>5/1/2024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CEE4BA-375F-49AA-A882-9081DE7B94E7}" type="slidenum">
              <a:rPr lang="en-US" smtClean="0"/>
              <a:t>‹#›</a:t>
            </a:fld>
            <a:endParaRPr lang="en-US"/>
          </a:p>
        </p:txBody>
      </p:sp>
    </p:spTree>
    <p:extLst>
      <p:ext uri="{BB962C8B-B14F-4D97-AF65-F5344CB8AC3E}">
        <p14:creationId xmlns:p14="http://schemas.microsoft.com/office/powerpoint/2010/main" val="190296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10FF0E-2C6C-4F20-8D95-84BBF694F123}" type="datetimeFigureOut">
              <a:rPr lang="en-US" smtClean="0"/>
              <a:t>5/1/2024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CEE4BA-375F-49AA-A882-9081DE7B94E7}" type="slidenum">
              <a:rPr lang="en-US" smtClean="0"/>
              <a:t>‹#›</a:t>
            </a:fld>
            <a:endParaRPr lang="en-US"/>
          </a:p>
        </p:txBody>
      </p:sp>
    </p:spTree>
    <p:extLst>
      <p:ext uri="{BB962C8B-B14F-4D97-AF65-F5344CB8AC3E}">
        <p14:creationId xmlns:p14="http://schemas.microsoft.com/office/powerpoint/2010/main" val="4290509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10FF0E-2C6C-4F20-8D95-84BBF694F123}" type="datetimeFigureOut">
              <a:rPr lang="en-US" smtClean="0"/>
              <a:t>5/1/2024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CEE4BA-375F-49AA-A882-9081DE7B94E7}" type="slidenum">
              <a:rPr lang="en-US" smtClean="0"/>
              <a:t>‹#›</a:t>
            </a:fld>
            <a:endParaRPr lang="en-US"/>
          </a:p>
        </p:txBody>
      </p:sp>
    </p:spTree>
    <p:extLst>
      <p:ext uri="{BB962C8B-B14F-4D97-AF65-F5344CB8AC3E}">
        <p14:creationId xmlns:p14="http://schemas.microsoft.com/office/powerpoint/2010/main" val="3069492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C10FF0E-2C6C-4F20-8D95-84BBF694F123}" type="datetimeFigureOut">
              <a:rPr lang="en-US" smtClean="0"/>
              <a:t>5/1/2024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CEE4BA-375F-49AA-A882-9081DE7B94E7}" type="slidenum">
              <a:rPr lang="en-US" smtClean="0"/>
              <a:t>‹#›</a:t>
            </a:fld>
            <a:endParaRPr lang="en-US"/>
          </a:p>
        </p:txBody>
      </p:sp>
    </p:spTree>
    <p:extLst>
      <p:ext uri="{BB962C8B-B14F-4D97-AF65-F5344CB8AC3E}">
        <p14:creationId xmlns:p14="http://schemas.microsoft.com/office/powerpoint/2010/main" val="203028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10FF0E-2C6C-4F20-8D95-84BBF694F123}" type="datetimeFigureOut">
              <a:rPr lang="en-US" smtClean="0"/>
              <a:t>5/1/2024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CEE4BA-375F-49AA-A882-9081DE7B94E7}" type="slidenum">
              <a:rPr lang="en-US" smtClean="0"/>
              <a:t>‹#›</a:t>
            </a:fld>
            <a:endParaRPr lang="en-US"/>
          </a:p>
        </p:txBody>
      </p:sp>
    </p:spTree>
    <p:extLst>
      <p:ext uri="{BB962C8B-B14F-4D97-AF65-F5344CB8AC3E}">
        <p14:creationId xmlns:p14="http://schemas.microsoft.com/office/powerpoint/2010/main" val="2161720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C10FF0E-2C6C-4F20-8D95-84BBF694F123}" type="datetimeFigureOut">
              <a:rPr lang="en-US" smtClean="0"/>
              <a:t>5/1/2024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CEE4BA-375F-49AA-A882-9081DE7B94E7}" type="slidenum">
              <a:rPr lang="en-US" smtClean="0"/>
              <a:t>‹#›</a:t>
            </a:fld>
            <a:endParaRPr lang="en-US"/>
          </a:p>
        </p:txBody>
      </p:sp>
    </p:spTree>
    <p:extLst>
      <p:ext uri="{BB962C8B-B14F-4D97-AF65-F5344CB8AC3E}">
        <p14:creationId xmlns:p14="http://schemas.microsoft.com/office/powerpoint/2010/main" val="3032163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10FF0E-2C6C-4F20-8D95-84BBF694F123}" type="datetimeFigureOut">
              <a:rPr lang="en-US" smtClean="0"/>
              <a:t>5/1/2024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CEE4BA-375F-49AA-A882-9081DE7B94E7}" type="slidenum">
              <a:rPr lang="en-US" smtClean="0"/>
              <a:t>‹#›</a:t>
            </a:fld>
            <a:endParaRPr lang="en-US"/>
          </a:p>
        </p:txBody>
      </p:sp>
    </p:spTree>
    <p:extLst>
      <p:ext uri="{BB962C8B-B14F-4D97-AF65-F5344CB8AC3E}">
        <p14:creationId xmlns:p14="http://schemas.microsoft.com/office/powerpoint/2010/main" val="1828647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10FF0E-2C6C-4F20-8D95-84BBF694F123}" type="datetimeFigureOut">
              <a:rPr lang="en-US" smtClean="0"/>
              <a:t>5/1/2024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CEE4BA-375F-49AA-A882-9081DE7B94E7}" type="slidenum">
              <a:rPr lang="en-US" smtClean="0"/>
              <a:t>‹#›</a:t>
            </a:fld>
            <a:endParaRPr lang="en-US"/>
          </a:p>
        </p:txBody>
      </p:sp>
    </p:spTree>
    <p:extLst>
      <p:ext uri="{BB962C8B-B14F-4D97-AF65-F5344CB8AC3E}">
        <p14:creationId xmlns:p14="http://schemas.microsoft.com/office/powerpoint/2010/main" val="1087881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C10FF0E-2C6C-4F20-8D95-84BBF694F123}" type="datetimeFigureOut">
              <a:rPr lang="en-US" smtClean="0"/>
              <a:t>5/1/2024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CEE4BA-375F-49AA-A882-9081DE7B94E7}" type="slidenum">
              <a:rPr lang="en-US" smtClean="0"/>
              <a:t>‹#›</a:t>
            </a:fld>
            <a:endParaRPr lang="en-US"/>
          </a:p>
        </p:txBody>
      </p:sp>
    </p:spTree>
    <p:extLst>
      <p:ext uri="{BB962C8B-B14F-4D97-AF65-F5344CB8AC3E}">
        <p14:creationId xmlns:p14="http://schemas.microsoft.com/office/powerpoint/2010/main" val="3957129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C10FF0E-2C6C-4F20-8D95-84BBF694F123}" type="datetimeFigureOut">
              <a:rPr lang="en-US" smtClean="0"/>
              <a:t>5/1/2024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CEE4BA-375F-49AA-A882-9081DE7B94E7}" type="slidenum">
              <a:rPr lang="en-US" smtClean="0"/>
              <a:t>‹#›</a:t>
            </a:fld>
            <a:endParaRPr lang="en-US"/>
          </a:p>
        </p:txBody>
      </p:sp>
    </p:spTree>
    <p:extLst>
      <p:ext uri="{BB962C8B-B14F-4D97-AF65-F5344CB8AC3E}">
        <p14:creationId xmlns:p14="http://schemas.microsoft.com/office/powerpoint/2010/main" val="929841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10FF0E-2C6C-4F20-8D95-84BBF694F123}" type="datetimeFigureOut">
              <a:rPr lang="en-US" smtClean="0"/>
              <a:t>5/1/2024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CEE4BA-375F-49AA-A882-9081DE7B94E7}" type="slidenum">
              <a:rPr lang="en-US" smtClean="0"/>
              <a:t>‹#›</a:t>
            </a:fld>
            <a:endParaRPr lang="en-US"/>
          </a:p>
        </p:txBody>
      </p:sp>
    </p:spTree>
    <p:extLst>
      <p:ext uri="{BB962C8B-B14F-4D97-AF65-F5344CB8AC3E}">
        <p14:creationId xmlns:p14="http://schemas.microsoft.com/office/powerpoint/2010/main" val="29906006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به نام آنکه جان را فکرت اموخت</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9475969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t>چگونه می توانیم از ابتلا به بیماری های ناشی از میکروب پنوموکوک جلوگیری کنیم ؟</a:t>
            </a:r>
            <a:endParaRPr lang="en-US" b="1" dirty="0"/>
          </a:p>
        </p:txBody>
      </p:sp>
      <p:sp>
        <p:nvSpPr>
          <p:cNvPr id="3" name="Content Placeholder 2"/>
          <p:cNvSpPr>
            <a:spLocks noGrp="1"/>
          </p:cNvSpPr>
          <p:nvPr>
            <p:ph idx="1"/>
          </p:nvPr>
        </p:nvSpPr>
        <p:spPr/>
        <p:txBody>
          <a:bodyPr/>
          <a:lstStyle/>
          <a:p>
            <a:pPr algn="r" rtl="1"/>
            <a:r>
              <a:rPr lang="fa-IR" dirty="0" smtClean="0">
                <a:cs typeface="B Zar" panose="00000400000000000000" pitchFamily="2" charset="-78"/>
              </a:rPr>
              <a:t>اقدامات احتیاطی مانند ضدعفونی کردن دست ها و سطوح، استفاده از ماسك و محدود کردن تماس نزدیك با فرد بیمار می تواند احتمال انتقال را به میزان قابل توجهی محدود کند. این بیماری در اثر تهاجم باکتری به خون یا سینوس ها یا گوش میانی، نفوذ به دستگاه تنفسی تحتانی باعث پنومونی می شود. عفونت پنوموکوکی از طریق قطرات تنفسی در حین صحبت کردن و تماس نزدیك بین افراد منتقل می شود</a:t>
            </a:r>
          </a:p>
          <a:p>
            <a:pPr algn="r" rtl="1"/>
            <a:r>
              <a:rPr lang="fa-IR" dirty="0" smtClean="0">
                <a:cs typeface="B Zar" panose="00000400000000000000" pitchFamily="2" charset="-78"/>
              </a:rPr>
              <a:t>واکسیناسیون علیه پنوموکوك</a:t>
            </a:r>
            <a:endParaRPr lang="en-US" dirty="0">
              <a:cs typeface="B Zar" panose="00000400000000000000" pitchFamily="2" charset="-78"/>
            </a:endParaRPr>
          </a:p>
        </p:txBody>
      </p:sp>
    </p:spTree>
    <p:extLst>
      <p:ext uri="{BB962C8B-B14F-4D97-AF65-F5344CB8AC3E}">
        <p14:creationId xmlns:p14="http://schemas.microsoft.com/office/powerpoint/2010/main" val="3284158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t>چه کسانی باید واکسن پنوموکوک دریافت کنند ؟</a:t>
            </a:r>
            <a:endParaRPr lang="en-US" b="1" dirty="0"/>
          </a:p>
        </p:txBody>
      </p:sp>
      <p:sp>
        <p:nvSpPr>
          <p:cNvPr id="3" name="Content Placeholder 2"/>
          <p:cNvSpPr>
            <a:spLocks noGrp="1"/>
          </p:cNvSpPr>
          <p:nvPr>
            <p:ph idx="1"/>
          </p:nvPr>
        </p:nvSpPr>
        <p:spPr/>
        <p:txBody>
          <a:bodyPr/>
          <a:lstStyle/>
          <a:p>
            <a:pPr algn="r" rtl="1"/>
            <a:r>
              <a:rPr lang="fa-IR" dirty="0" smtClean="0">
                <a:cs typeface="B Zar" panose="00000400000000000000" pitchFamily="2" charset="-78"/>
              </a:rPr>
              <a:t>بطور کلی همه کودکان باید واکسن پنوموکوك را به عنوان قسمتی از برنامه ایمن سازی شان دریافت کنند.</a:t>
            </a:r>
            <a:endParaRPr lang="en-US" dirty="0">
              <a:cs typeface="B Zar" panose="00000400000000000000" pitchFamily="2" charset="-78"/>
            </a:endParaRPr>
          </a:p>
        </p:txBody>
      </p:sp>
    </p:spTree>
    <p:extLst>
      <p:ext uri="{BB962C8B-B14F-4D97-AF65-F5344CB8AC3E}">
        <p14:creationId xmlns:p14="http://schemas.microsoft.com/office/powerpoint/2010/main" val="317811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t>واکسن پنوموکوک چه اثرات جانبی (واکنش هایی) دارد ؟</a:t>
            </a:r>
            <a:endParaRPr lang="en-US" b="1" dirty="0"/>
          </a:p>
        </p:txBody>
      </p:sp>
      <p:sp>
        <p:nvSpPr>
          <p:cNvPr id="3" name="Content Placeholder 2"/>
          <p:cNvSpPr>
            <a:spLocks noGrp="1"/>
          </p:cNvSpPr>
          <p:nvPr>
            <p:ph idx="1"/>
          </p:nvPr>
        </p:nvSpPr>
        <p:spPr/>
        <p:txBody>
          <a:bodyPr/>
          <a:lstStyle/>
          <a:p>
            <a:pPr algn="r" rtl="1"/>
            <a:r>
              <a:rPr lang="fa-IR" dirty="0" smtClean="0">
                <a:cs typeface="B Zar" panose="00000400000000000000" pitchFamily="2" charset="-78"/>
              </a:rPr>
              <a:t>دریافت واکسن پنوموکوك موجب واکنش های شدید نمی شود ، واکنش های شایع شامل تب بالای 37.5 تا حدود39 درجه (تب بالای 39 شایع نیست) ،تحریك پذیری ، قرمزی ، تورم و درد محل تزریق هستند . این علائم معمولا همان روز دریافت واکسن بروز می کنند و یك تا سه روز بعد از بین می روند . اقدامات لازم برای تسکین این علائم مشابه واکسن پنج گانه است .</a:t>
            </a:r>
            <a:endParaRPr lang="en-US" dirty="0">
              <a:cs typeface="B Zar" panose="00000400000000000000" pitchFamily="2" charset="-78"/>
            </a:endParaRPr>
          </a:p>
        </p:txBody>
      </p:sp>
    </p:spTree>
    <p:extLst>
      <p:ext uri="{BB962C8B-B14F-4D97-AF65-F5344CB8AC3E}">
        <p14:creationId xmlns:p14="http://schemas.microsoft.com/office/powerpoint/2010/main" val="1734708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t>آیا دلایلی برای منع مصرف واکسن پنوموکوک وجود دارد؟</a:t>
            </a:r>
            <a:endParaRPr lang="en-US" b="1" dirty="0"/>
          </a:p>
        </p:txBody>
      </p:sp>
      <p:sp>
        <p:nvSpPr>
          <p:cNvPr id="3" name="Content Placeholder 2"/>
          <p:cNvSpPr>
            <a:spLocks noGrp="1"/>
          </p:cNvSpPr>
          <p:nvPr>
            <p:ph idx="1"/>
          </p:nvPr>
        </p:nvSpPr>
        <p:spPr/>
        <p:txBody>
          <a:bodyPr/>
          <a:lstStyle/>
          <a:p>
            <a:pPr algn="r" rtl="1"/>
            <a:r>
              <a:rPr lang="fa-IR" dirty="0" smtClean="0">
                <a:cs typeface="B Zar" panose="00000400000000000000" pitchFamily="2" charset="-78"/>
              </a:rPr>
              <a:t>اگر چه واکنش شدید/خطرناك بعد از دریافت واکسن های پنوموکوك بسیار نادر است ، چنانچه یك کودك در نوبت های قبلی دچار واکنش حساسیتی شدید ( مانند آنافیلاکسی )شده باشد، نباید دز بعدی را دریافت کند.</a:t>
            </a:r>
            <a:endParaRPr lang="en-US" dirty="0">
              <a:cs typeface="B Zar" panose="00000400000000000000" pitchFamily="2" charset="-78"/>
            </a:endParaRPr>
          </a:p>
        </p:txBody>
      </p:sp>
    </p:spTree>
    <p:extLst>
      <p:ext uri="{BB962C8B-B14F-4D97-AF65-F5344CB8AC3E}">
        <p14:creationId xmlns:p14="http://schemas.microsoft.com/office/powerpoint/2010/main" val="2312510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t>واکسن پنوموکوک به چه اشکالی در دسترس است؟</a:t>
            </a:r>
            <a:endParaRPr lang="en-US" b="1" dirty="0"/>
          </a:p>
        </p:txBody>
      </p:sp>
      <p:sp>
        <p:nvSpPr>
          <p:cNvPr id="3" name="Content Placeholder 2"/>
          <p:cNvSpPr>
            <a:spLocks noGrp="1"/>
          </p:cNvSpPr>
          <p:nvPr>
            <p:ph sz="half" idx="1"/>
          </p:nvPr>
        </p:nvSpPr>
        <p:spPr/>
        <p:txBody>
          <a:bodyPr>
            <a:normAutofit fontScale="92500" lnSpcReduction="10000"/>
          </a:bodyPr>
          <a:lstStyle/>
          <a:p>
            <a:pPr algn="r" rtl="1"/>
            <a:endParaRPr lang="en-US" dirty="0">
              <a:cs typeface="B Zar" panose="00000400000000000000" pitchFamily="2" charset="-78"/>
            </a:endParaRPr>
          </a:p>
        </p:txBody>
      </p:sp>
      <p:sp>
        <p:nvSpPr>
          <p:cNvPr id="5" name="Content Placeholder 4"/>
          <p:cNvSpPr>
            <a:spLocks noGrp="1"/>
          </p:cNvSpPr>
          <p:nvPr>
            <p:ph sz="half" idx="2"/>
          </p:nvPr>
        </p:nvSpPr>
        <p:spPr/>
        <p:txBody>
          <a:bodyPr>
            <a:normAutofit fontScale="92500" lnSpcReduction="10000"/>
          </a:bodyPr>
          <a:lstStyle/>
          <a:p>
            <a:pPr algn="just" rtl="1"/>
            <a:r>
              <a:rPr lang="fa-IR" dirty="0" smtClean="0">
                <a:cs typeface="B Zar" panose="00000400000000000000" pitchFamily="2" charset="-78"/>
              </a:rPr>
              <a:t>واکسن پنوموکوك که در جاری برنامه ایمن سازی کودکان مورد استفاده قرار می گیرد ، واکسن پنوموسیل 10 ظرفیتی شرکت سرم انستیتوی هند می باشد . این واکسن دارای تاییدیه سازمان جهانی بهداشت است و در ویال های 5 دزی توزیع می شود.</a:t>
            </a:r>
          </a:p>
          <a:p>
            <a:pPr algn="just" rtl="1"/>
            <a:r>
              <a:rPr lang="fa-IR" dirty="0" smtClean="0">
                <a:cs typeface="B Zar" panose="00000400000000000000" pitchFamily="2" charset="-78"/>
              </a:rPr>
              <a:t>واکسن پنوموکوک که در حال حاضر در برنامه جاری واکسیناسیون بسیاری از کشورها مورد استفاده قرار می گیرد . هم اکنون بیش از 135 كشورجهان واکسن پنوموکوک استفاده می کنند. در منطقه مدیترانه شرقی واکسن پنوموکوک در برنامه ملی 16 کشور قرار دارد.</a:t>
            </a:r>
          </a:p>
          <a:p>
            <a:pPr algn="r" rtl="1"/>
            <a:endParaRPr lang="en-US" dirty="0"/>
          </a:p>
        </p:txBody>
      </p:sp>
      <p:pic>
        <p:nvPicPr>
          <p:cNvPr id="4" name="Picture 3"/>
          <p:cNvPicPr>
            <a:picLocks noChangeAspect="1"/>
          </p:cNvPicPr>
          <p:nvPr/>
        </p:nvPicPr>
        <p:blipFill>
          <a:blip r:embed="rId2"/>
          <a:stretch>
            <a:fillRect/>
          </a:stretch>
        </p:blipFill>
        <p:spPr>
          <a:xfrm>
            <a:off x="1607127" y="1825625"/>
            <a:ext cx="4017818" cy="4242666"/>
          </a:xfrm>
          <a:prstGeom prst="rect">
            <a:avLst/>
          </a:prstGeom>
        </p:spPr>
      </p:pic>
    </p:spTree>
    <p:extLst>
      <p:ext uri="{BB962C8B-B14F-4D97-AF65-F5344CB8AC3E}">
        <p14:creationId xmlns:p14="http://schemas.microsoft.com/office/powerpoint/2010/main" val="1335301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t>آیا واکسن پنوموکوک برای کودکان با نقایص سیستم ایمنی قابل تجویز است؟</a:t>
            </a:r>
            <a:endParaRPr lang="en-US" b="1" dirty="0"/>
          </a:p>
        </p:txBody>
      </p:sp>
      <p:sp>
        <p:nvSpPr>
          <p:cNvPr id="3" name="Content Placeholder 2"/>
          <p:cNvSpPr>
            <a:spLocks noGrp="1"/>
          </p:cNvSpPr>
          <p:nvPr>
            <p:ph idx="1"/>
          </p:nvPr>
        </p:nvSpPr>
        <p:spPr/>
        <p:txBody>
          <a:bodyPr/>
          <a:lstStyle/>
          <a:p>
            <a:pPr algn="r" rtl="1"/>
            <a:r>
              <a:rPr lang="fa-IR" dirty="0" smtClean="0"/>
              <a:t>بله ، واکسن پنوموکوك در این کودکان همانند سایر کودکان قابل استفاده است .</a:t>
            </a:r>
            <a:endParaRPr lang="en-US" dirty="0"/>
          </a:p>
        </p:txBody>
      </p:sp>
    </p:spTree>
    <p:extLst>
      <p:ext uri="{BB962C8B-B14F-4D97-AF65-F5344CB8AC3E}">
        <p14:creationId xmlns:p14="http://schemas.microsoft.com/office/powerpoint/2010/main" val="2516788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t>اطلاعات ایمن سازی بعد از ادغام واکسن پنوموکوک چگونه ثبت خواهد شد ؟</a:t>
            </a:r>
            <a:endParaRPr lang="en-US" b="1" dirty="0"/>
          </a:p>
        </p:txBody>
      </p:sp>
      <p:sp>
        <p:nvSpPr>
          <p:cNvPr id="3" name="Content Placeholder 2"/>
          <p:cNvSpPr>
            <a:spLocks noGrp="1"/>
          </p:cNvSpPr>
          <p:nvPr>
            <p:ph idx="1"/>
          </p:nvPr>
        </p:nvSpPr>
        <p:spPr/>
        <p:txBody>
          <a:bodyPr/>
          <a:lstStyle/>
          <a:p>
            <a:pPr algn="r" rtl="1"/>
            <a:r>
              <a:rPr lang="fa-IR" dirty="0" smtClean="0">
                <a:cs typeface="B Zar" panose="00000400000000000000" pitchFamily="2" charset="-78"/>
              </a:rPr>
              <a:t>همه مستندات مورد نیاز برای سایر واکسن های برنامه جاری ایمن سازی برای واکسن پنوموکوك هم باید تهیه و نگهداری شوند و ثبت مشخصات واکسن در کارت مراقبت کودك و سامانه های الکترونیك سطح اول نیز مانند سایر واکسن ها انجام می گردد.</a:t>
            </a:r>
            <a:endParaRPr lang="en-US" dirty="0">
              <a:cs typeface="B Zar" panose="00000400000000000000" pitchFamily="2" charset="-78"/>
            </a:endParaRPr>
          </a:p>
        </p:txBody>
      </p:sp>
    </p:spTree>
    <p:extLst>
      <p:ext uri="{BB962C8B-B14F-4D97-AF65-F5344CB8AC3E}">
        <p14:creationId xmlns:p14="http://schemas.microsoft.com/office/powerpoint/2010/main" val="2713720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fa-IR" dirty="0" smtClean="0"/>
              <a:t>دستورالعمل ادغام واکسن پنوموکوک در برنامه جاری ایمن سازی کودکان</a:t>
            </a:r>
            <a:endParaRPr lang="en-US" dirty="0"/>
          </a:p>
        </p:txBody>
      </p:sp>
      <p:sp>
        <p:nvSpPr>
          <p:cNvPr id="3" name="Content Placeholder 2"/>
          <p:cNvSpPr>
            <a:spLocks noGrp="1"/>
          </p:cNvSpPr>
          <p:nvPr>
            <p:ph type="subTitle" idx="1"/>
          </p:nvPr>
        </p:nvSpPr>
        <p:spPr/>
        <p:txBody>
          <a:bodyPr/>
          <a:lstStyle/>
          <a:p>
            <a:r>
              <a:rPr lang="fa-IR" dirty="0" smtClean="0"/>
              <a:t>مرکز مدیریت بیماریهای واگیر</a:t>
            </a:r>
          </a:p>
          <a:p>
            <a:r>
              <a:rPr lang="fa-IR" dirty="0" smtClean="0"/>
              <a:t>نسخه دوم – نهم اسفند 1402</a:t>
            </a:r>
            <a:endParaRPr lang="en-US" dirty="0"/>
          </a:p>
        </p:txBody>
      </p:sp>
    </p:spTree>
    <p:extLst>
      <p:ext uri="{BB962C8B-B14F-4D97-AF65-F5344CB8AC3E}">
        <p14:creationId xmlns:p14="http://schemas.microsoft.com/office/powerpoint/2010/main" val="1861223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Zar" panose="00000400000000000000" pitchFamily="2" charset="-78"/>
              </a:rPr>
              <a:t>مقدمه</a:t>
            </a:r>
            <a:endParaRPr lang="en-US" dirty="0">
              <a:cs typeface="B Zar" panose="00000400000000000000" pitchFamily="2" charset="-78"/>
            </a:endParaRPr>
          </a:p>
        </p:txBody>
      </p:sp>
      <p:sp>
        <p:nvSpPr>
          <p:cNvPr id="3" name="Content Placeholder 2"/>
          <p:cNvSpPr>
            <a:spLocks noGrp="1"/>
          </p:cNvSpPr>
          <p:nvPr>
            <p:ph idx="1"/>
          </p:nvPr>
        </p:nvSpPr>
        <p:spPr/>
        <p:txBody>
          <a:bodyPr>
            <a:normAutofit fontScale="92500" lnSpcReduction="10000"/>
          </a:bodyPr>
          <a:lstStyle/>
          <a:p>
            <a:pPr algn="just" rtl="1"/>
            <a:r>
              <a:rPr lang="fa-IR" dirty="0" smtClean="0">
                <a:cs typeface="B Zar" panose="00000400000000000000" pitchFamily="2" charset="-78"/>
              </a:rPr>
              <a:t>ادغام واکسن پنوموکوك در برنامه جاری ایمن سازی سبب ارتقاء سلامت کودکان از طریق کاهش میزان بروز پنومونی ، مننژیت ، باکتریمی ، سپسیس و سایر عوارض شایع حاصله از پنوموکوك خواهد بود .</a:t>
            </a:r>
          </a:p>
          <a:p>
            <a:pPr algn="just" rtl="1"/>
            <a:r>
              <a:rPr lang="fa-IR" dirty="0" smtClean="0">
                <a:cs typeface="B Zar" panose="00000400000000000000" pitchFamily="2" charset="-78"/>
              </a:rPr>
              <a:t>باکتری پنوموکوك مهم ترین عامل عفونت های مهاجم باکتریال در کودکان محسوب می شود که طیف گسترده ای از بیماری ها شامل: مننژیت، عفونت باکتریال تب دار ، عفونت گوش میانی ، سینوزیت ، پنومونی، کنژنکتیویت، سلولیت پری اوربیت، آندوکاردیت،استئومیلیت، پریکاردیت، پریتونیت، آرتریت چرکی، عفونت های بافت نرم و سپتی سمی نوزادان را موجب می شود. پنومونی پنوموکوکی یکی از شایع ترین علل های عفونت تنفسی است که سبب مراجعه به مراکز درمانی می شود ، همچنین یکی از علل اصلی مرگ و میر کودکان زیر 5 سال در سراسر جهان می باشد و پیشگیری از آن با واکسیناسیون امکان پذیر است . علاوه بر کودکان، سایر گروه های جامعه بویژه سالمندان و برخی بیماران مانند بیماران قلبی- ریوی مزمن، نقایص سیستم ایمنی نیز در معرض خطر بالای ابتلا به عفونت های تهاجمی پنوموکوك هستند و با واکسیناسیون کودکان از میزان بروز این عفونت ها در سنین بالاتر نیز کاسته خواهد شد</a:t>
            </a:r>
            <a:endParaRPr lang="en-US" dirty="0">
              <a:cs typeface="B Zar" panose="00000400000000000000" pitchFamily="2" charset="-78"/>
            </a:endParaRPr>
          </a:p>
        </p:txBody>
      </p:sp>
    </p:spTree>
    <p:extLst>
      <p:ext uri="{BB962C8B-B14F-4D97-AF65-F5344CB8AC3E}">
        <p14:creationId xmlns:p14="http://schemas.microsoft.com/office/powerpoint/2010/main" val="4216783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Zar" panose="00000400000000000000" pitchFamily="2" charset="-78"/>
              </a:rPr>
              <a:t>مقدمه</a:t>
            </a:r>
            <a:endParaRPr lang="en-US" dirty="0">
              <a:cs typeface="B Zar" panose="00000400000000000000" pitchFamily="2" charset="-78"/>
            </a:endParaRPr>
          </a:p>
        </p:txBody>
      </p:sp>
      <p:sp>
        <p:nvSpPr>
          <p:cNvPr id="3" name="Content Placeholder 2"/>
          <p:cNvSpPr>
            <a:spLocks noGrp="1"/>
          </p:cNvSpPr>
          <p:nvPr>
            <p:ph idx="1"/>
          </p:nvPr>
        </p:nvSpPr>
        <p:spPr/>
        <p:txBody>
          <a:bodyPr/>
          <a:lstStyle/>
          <a:p>
            <a:pPr algn="r" rtl="1"/>
            <a:r>
              <a:rPr lang="fa-IR" dirty="0" smtClean="0">
                <a:cs typeface="B Zar" panose="00000400000000000000" pitchFamily="2" charset="-78"/>
              </a:rPr>
              <a:t>کودکانی که به انواع شدید بیماری مبتلا می شوند و زنده می مانند، اغلب مبتلا به عوارضی مانند فلج دائمی، ناشنوایی یا آسیب های مغزی می شوند.</a:t>
            </a:r>
          </a:p>
          <a:p>
            <a:pPr algn="r" rtl="1"/>
            <a:r>
              <a:rPr lang="fa-IR" dirty="0" smtClean="0">
                <a:cs typeface="B Zar" panose="00000400000000000000" pitchFamily="2" charset="-78"/>
              </a:rPr>
              <a:t>واکسیناسیون با کاستن از بار بیماری سبب کاهش مصرف آنتی بیوتیك های وسیع الطیف در مراکز درمانی کشور شده و از گسترش مقاومت دارویی در کشور نیز جلوگیری می کند.</a:t>
            </a:r>
            <a:endParaRPr lang="en-US" dirty="0">
              <a:cs typeface="B Zar" panose="00000400000000000000" pitchFamily="2" charset="-78"/>
            </a:endParaRPr>
          </a:p>
        </p:txBody>
      </p:sp>
    </p:spTree>
    <p:extLst>
      <p:ext uri="{BB962C8B-B14F-4D97-AF65-F5344CB8AC3E}">
        <p14:creationId xmlns:p14="http://schemas.microsoft.com/office/powerpoint/2010/main" val="1247810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solidFill>
                  <a:srgbClr val="FF0000"/>
                </a:solidFill>
                <a:latin typeface="BNazaninBold"/>
                <a:cs typeface="B Zar" panose="00000400000000000000" pitchFamily="2" charset="-78"/>
              </a:rPr>
              <a:t>نکات مهم که باید به خاطر داشته باشید</a:t>
            </a:r>
            <a:endParaRPr lang="en-US" dirty="0">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r" rtl="1"/>
            <a:r>
              <a:rPr lang="fa-IR" dirty="0" smtClean="0">
                <a:cs typeface="B Zar" panose="00000400000000000000" pitchFamily="2" charset="-78"/>
              </a:rPr>
              <a:t>واکسن پنوموکوك به شکل تزریقی در سن 2 و 4 و 12 ماهگی و هم زمان با سایر واکسن های همان گروه سنی مطابق جدول زیر تجویز می شود .</a:t>
            </a:r>
            <a:endParaRPr lang="en-US" dirty="0" smtClean="0">
              <a:cs typeface="B Zar" panose="00000400000000000000" pitchFamily="2" charset="-78"/>
            </a:endParaRPr>
          </a:p>
          <a:p>
            <a:pPr algn="r" rtl="1"/>
            <a:endParaRPr lang="en-US" dirty="0">
              <a:cs typeface="B Zar" panose="00000400000000000000" pitchFamily="2" charset="-78"/>
            </a:endParaRPr>
          </a:p>
        </p:txBody>
      </p:sp>
      <p:pic>
        <p:nvPicPr>
          <p:cNvPr id="4" name="Picture 3"/>
          <p:cNvPicPr>
            <a:picLocks noChangeAspect="1"/>
          </p:cNvPicPr>
          <p:nvPr/>
        </p:nvPicPr>
        <p:blipFill>
          <a:blip r:embed="rId2"/>
          <a:stretch>
            <a:fillRect/>
          </a:stretch>
        </p:blipFill>
        <p:spPr>
          <a:xfrm>
            <a:off x="838200" y="2710947"/>
            <a:ext cx="10515600" cy="4022362"/>
          </a:xfrm>
          <a:prstGeom prst="rect">
            <a:avLst/>
          </a:prstGeom>
        </p:spPr>
      </p:pic>
    </p:spTree>
    <p:extLst>
      <p:ext uri="{BB962C8B-B14F-4D97-AF65-F5344CB8AC3E}">
        <p14:creationId xmlns:p14="http://schemas.microsoft.com/office/powerpoint/2010/main" val="2315436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solidFill>
                  <a:srgbClr val="FF0000"/>
                </a:solidFill>
                <a:latin typeface="BNazaninBold"/>
                <a:cs typeface="B Zar" panose="00000400000000000000" pitchFamily="2" charset="-78"/>
              </a:rPr>
              <a:t>نکات مهم که باید به خاطر داشته باشید</a:t>
            </a:r>
            <a:endParaRPr lang="en-US" dirty="0"/>
          </a:p>
        </p:txBody>
      </p:sp>
      <p:sp>
        <p:nvSpPr>
          <p:cNvPr id="3" name="Content Placeholder 2"/>
          <p:cNvSpPr>
            <a:spLocks noGrp="1"/>
          </p:cNvSpPr>
          <p:nvPr>
            <p:ph idx="1"/>
          </p:nvPr>
        </p:nvSpPr>
        <p:spPr/>
        <p:txBody>
          <a:bodyPr>
            <a:normAutofit/>
          </a:bodyPr>
          <a:lstStyle/>
          <a:p>
            <a:pPr algn="r" rtl="1"/>
            <a:r>
              <a:rPr lang="fa-IR" dirty="0" smtClean="0">
                <a:cs typeface="B Zar" panose="00000400000000000000" pitchFamily="2" charset="-78"/>
              </a:rPr>
              <a:t>واکسن پنوموکوك ادغام شده در برنامه جاری ایمن سازی با نام تجاری </a:t>
            </a:r>
            <a:r>
              <a:rPr lang="en-US" dirty="0" smtClean="0">
                <a:cs typeface="B Zar" panose="00000400000000000000" pitchFamily="2" charset="-78"/>
              </a:rPr>
              <a:t>)</a:t>
            </a:r>
            <a:r>
              <a:rPr lang="fa-IR" dirty="0" smtClean="0">
                <a:cs typeface="B Zar" panose="00000400000000000000" pitchFamily="2" charset="-78"/>
              </a:rPr>
              <a:t>پنوموسیل</a:t>
            </a:r>
            <a:r>
              <a:rPr lang="en-US" dirty="0" smtClean="0">
                <a:cs typeface="B Zar" panose="00000400000000000000" pitchFamily="2" charset="-78"/>
              </a:rPr>
              <a:t> </a:t>
            </a:r>
            <a:r>
              <a:rPr lang="fa-IR" dirty="0" smtClean="0">
                <a:cs typeface="B Zar" panose="00000400000000000000" pitchFamily="2" charset="-78"/>
              </a:rPr>
              <a:t>ده ظرفیتی</a:t>
            </a:r>
            <a:r>
              <a:rPr lang="en-US" dirty="0" smtClean="0">
                <a:cs typeface="B Zar" panose="00000400000000000000" pitchFamily="2" charset="-78"/>
              </a:rPr>
              <a:t>(</a:t>
            </a:r>
            <a:r>
              <a:rPr lang="fa-IR" dirty="0" smtClean="0">
                <a:cs typeface="B Zar" panose="00000400000000000000" pitchFamily="2" charset="-78"/>
              </a:rPr>
              <a:t> تولید شرکت سرم</a:t>
            </a:r>
            <a:r>
              <a:rPr lang="en-US" dirty="0" smtClean="0">
                <a:cs typeface="B Zar" panose="00000400000000000000" pitchFamily="2" charset="-78"/>
              </a:rPr>
              <a:t> </a:t>
            </a:r>
            <a:r>
              <a:rPr lang="fa-IR" dirty="0" smtClean="0">
                <a:cs typeface="B Zar" panose="00000400000000000000" pitchFamily="2" charset="-78"/>
              </a:rPr>
              <a:t>انستیتوی هند می باشد. این واکسن دارای تاییدیه سازمان جهانی بهداشت بوده و در ویال های پنج دزی توزیع می شود.هر دوز واکسن </a:t>
            </a:r>
            <a:r>
              <a:rPr lang="en-US" dirty="0" smtClean="0">
                <a:cs typeface="B Zar" panose="00000400000000000000" pitchFamily="2" charset="-78"/>
              </a:rPr>
              <a:t>ml0.5</a:t>
            </a:r>
            <a:r>
              <a:rPr lang="fa-IR" dirty="0" smtClean="0">
                <a:cs typeface="B Zar" panose="00000400000000000000" pitchFamily="2" charset="-78"/>
              </a:rPr>
              <a:t>است ، این واکسن یك سوسپانسیون حاوی محتویات اثر بخش واکسن و ماده نگهدارنده است</a:t>
            </a:r>
            <a:r>
              <a:rPr lang="en-US" dirty="0" smtClean="0">
                <a:cs typeface="B Zar" panose="00000400000000000000" pitchFamily="2" charset="-78"/>
              </a:rPr>
              <a:t> </a:t>
            </a:r>
            <a:r>
              <a:rPr lang="fa-IR" dirty="0" smtClean="0">
                <a:cs typeface="B Zar" panose="00000400000000000000" pitchFamily="2" charset="-78"/>
              </a:rPr>
              <a:t>که بلافاصله قبل از تزریق باید به خوبی تکان داده شود تا مایع همگن و کدر مایل به سفید در ظرف واکسن بدست آید.</a:t>
            </a:r>
            <a:endParaRPr lang="en-US" dirty="0" smtClean="0">
              <a:cs typeface="B Zar" panose="00000400000000000000" pitchFamily="2" charset="-78"/>
            </a:endParaRPr>
          </a:p>
          <a:p>
            <a:pPr algn="r" rtl="1"/>
            <a:r>
              <a:rPr lang="fa-IR" dirty="0" smtClean="0">
                <a:cs typeface="B Zar" panose="00000400000000000000" pitchFamily="2" charset="-78"/>
              </a:rPr>
              <a:t>واکسن باید به صورت داخل عضلانی و عمیق در ناحیه قدامی - خارجی ران راست تزریق شود . اگر لازم باشد در یك</a:t>
            </a:r>
            <a:r>
              <a:rPr lang="en-US" dirty="0" smtClean="0">
                <a:cs typeface="B Zar" panose="00000400000000000000" pitchFamily="2" charset="-78"/>
              </a:rPr>
              <a:t> </a:t>
            </a:r>
            <a:r>
              <a:rPr lang="fa-IR" dirty="0" smtClean="0">
                <a:cs typeface="B Zar" panose="00000400000000000000" pitchFamily="2" charset="-78"/>
              </a:rPr>
              <a:t>جلسه واکسیناسیون بیش از یك نوع واکسن تزریق شود ، باید در محل های جداگانه </a:t>
            </a:r>
            <a:r>
              <a:rPr lang="en-US" dirty="0" smtClean="0">
                <a:cs typeface="B Zar" panose="00000400000000000000" pitchFamily="2" charset="-78"/>
              </a:rPr>
              <a:t>)</a:t>
            </a:r>
            <a:r>
              <a:rPr lang="fa-IR" dirty="0" smtClean="0">
                <a:cs typeface="B Zar" panose="00000400000000000000" pitchFamily="2" charset="-78"/>
              </a:rPr>
              <a:t>حداقل به فاصله 2.5 سانتی متر</a:t>
            </a:r>
            <a:r>
              <a:rPr lang="en-US" dirty="0" smtClean="0">
                <a:cs typeface="B Zar" panose="00000400000000000000" pitchFamily="2" charset="-78"/>
              </a:rPr>
              <a:t> (</a:t>
            </a:r>
            <a:r>
              <a:rPr lang="fa-IR" dirty="0" smtClean="0">
                <a:cs typeface="B Zar" panose="00000400000000000000" pitchFamily="2" charset="-78"/>
              </a:rPr>
              <a:t>و یا در دو اندام مقابل انجام شود . واکسن نباید به صورت داخل جلدی، زیر جلدی یا داخل وریدی تزریق شود.</a:t>
            </a:r>
            <a:endParaRPr lang="en-US" dirty="0">
              <a:cs typeface="B Zar" panose="00000400000000000000" pitchFamily="2" charset="-78"/>
            </a:endParaRPr>
          </a:p>
        </p:txBody>
      </p:sp>
    </p:spTree>
    <p:extLst>
      <p:ext uri="{BB962C8B-B14F-4D97-AF65-F5344CB8AC3E}">
        <p14:creationId xmlns:p14="http://schemas.microsoft.com/office/powerpoint/2010/main" val="1711558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solidFill>
                  <a:srgbClr val="FF0000"/>
                </a:solidFill>
                <a:latin typeface="BNazaninBold"/>
                <a:cs typeface="B Zar" panose="00000400000000000000" pitchFamily="2" charset="-78"/>
              </a:rPr>
              <a:t>نکات مهم که باید به خاطر داشته باشید</a:t>
            </a:r>
            <a:endParaRPr lang="en-US" dirty="0"/>
          </a:p>
        </p:txBody>
      </p:sp>
      <p:sp>
        <p:nvSpPr>
          <p:cNvPr id="3" name="Content Placeholder 2"/>
          <p:cNvSpPr>
            <a:spLocks noGrp="1"/>
          </p:cNvSpPr>
          <p:nvPr>
            <p:ph idx="1"/>
          </p:nvPr>
        </p:nvSpPr>
        <p:spPr/>
        <p:txBody>
          <a:bodyPr>
            <a:normAutofit/>
          </a:bodyPr>
          <a:lstStyle/>
          <a:p>
            <a:pPr algn="r" rtl="1"/>
            <a:r>
              <a:rPr lang="fa-IR" dirty="0" smtClean="0">
                <a:cs typeface="B Zar" panose="00000400000000000000" pitchFamily="2" charset="-78"/>
              </a:rPr>
              <a:t>واکسن ها</a:t>
            </a:r>
            <a:r>
              <a:rPr lang="en-US" dirty="0" smtClean="0">
                <a:cs typeface="B Zar" panose="00000400000000000000" pitchFamily="2" charset="-78"/>
              </a:rPr>
              <a:t> </a:t>
            </a:r>
            <a:r>
              <a:rPr lang="fa-IR" dirty="0" smtClean="0">
                <a:cs typeface="B Zar" panose="00000400000000000000" pitchFamily="2" charset="-78"/>
              </a:rPr>
              <a:t>پس از باز شدن ویال در صورت رعایت زنجیره سرما و منقضی نشدن تاریخ ، تا 28 روز قابل استفاده است، بنابراین روی</a:t>
            </a:r>
            <a:r>
              <a:rPr lang="en-US" dirty="0" smtClean="0">
                <a:cs typeface="B Zar" panose="00000400000000000000" pitchFamily="2" charset="-78"/>
              </a:rPr>
              <a:t> </a:t>
            </a:r>
            <a:r>
              <a:rPr lang="fa-IR" dirty="0" smtClean="0">
                <a:cs typeface="B Zar" panose="00000400000000000000" pitchFamily="2" charset="-78"/>
              </a:rPr>
              <a:t>ویال باید زمان باز شدن واکسن </a:t>
            </a:r>
            <a:r>
              <a:rPr lang="en-US" dirty="0" smtClean="0">
                <a:cs typeface="B Zar" panose="00000400000000000000" pitchFamily="2" charset="-78"/>
              </a:rPr>
              <a:t>)</a:t>
            </a:r>
            <a:r>
              <a:rPr lang="fa-IR" dirty="0" smtClean="0">
                <a:cs typeface="B Zar" panose="00000400000000000000" pitchFamily="2" charset="-78"/>
              </a:rPr>
              <a:t> ساعت و تاریخ</a:t>
            </a:r>
            <a:r>
              <a:rPr lang="en-US" dirty="0" smtClean="0">
                <a:cs typeface="B Zar" panose="00000400000000000000" pitchFamily="2" charset="-78"/>
              </a:rPr>
              <a:t>(</a:t>
            </a:r>
            <a:r>
              <a:rPr lang="fa-IR" dirty="0" smtClean="0">
                <a:cs typeface="B Zar" panose="00000400000000000000" pitchFamily="2" charset="-78"/>
              </a:rPr>
              <a:t> ثبت شود. واکسن پنوموسیل حساس به یخ زدگی است و باید بین 2+ تا</a:t>
            </a:r>
            <a:r>
              <a:rPr lang="fa-IR" dirty="0">
                <a:cs typeface="B Zar" panose="00000400000000000000" pitchFamily="2" charset="-78"/>
              </a:rPr>
              <a:t>8</a:t>
            </a:r>
            <a:r>
              <a:rPr lang="fa-IR" dirty="0" smtClean="0">
                <a:cs typeface="B Zar" panose="00000400000000000000" pitchFamily="2" charset="-78"/>
              </a:rPr>
              <a:t> + درجه سانتی گراد در طبقه میانی یخچال ،کلد باکس ، و واکسن کریر نگه داری و حمل شود. اگر واکسن یخ زد یاشاخص ویال واکسن (</a:t>
            </a:r>
            <a:r>
              <a:rPr lang="en-US" dirty="0" smtClean="0">
                <a:cs typeface="B Zar" panose="00000400000000000000" pitchFamily="2" charset="-78"/>
              </a:rPr>
              <a:t>VVM</a:t>
            </a:r>
            <a:r>
              <a:rPr lang="fa-IR" dirty="0" smtClean="0">
                <a:cs typeface="B Zar" panose="00000400000000000000" pitchFamily="2" charset="-78"/>
              </a:rPr>
              <a:t>) آن به نقطه دور ریختن رسید، با رعایت ضوابط و دستورالعمل های مربوطه باید دور ریخته شود .</a:t>
            </a:r>
          </a:p>
          <a:p>
            <a:pPr algn="r" rtl="1"/>
            <a:r>
              <a:rPr lang="fa-IR" dirty="0" smtClean="0">
                <a:cs typeface="B Zar" panose="00000400000000000000" pitchFamily="2" charset="-78"/>
              </a:rPr>
              <a:t>موارد پیامدهای نامطلوب ایمن سازی ( </a:t>
            </a:r>
            <a:r>
              <a:rPr lang="en-US" dirty="0" smtClean="0">
                <a:cs typeface="B Zar" panose="00000400000000000000" pitchFamily="2" charset="-78"/>
              </a:rPr>
              <a:t>AEFI</a:t>
            </a:r>
            <a:r>
              <a:rPr lang="fa-IR" dirty="0" smtClean="0">
                <a:cs typeface="B Zar" panose="00000400000000000000" pitchFamily="2" charset="-78"/>
              </a:rPr>
              <a:t> ) احتمالی( خفیف یا شدید) باید بر اساس دستورالعمل های مراقبت پیامد نامطلوب ایمن سازی گزارش شود .</a:t>
            </a:r>
            <a:endParaRPr lang="en-US" dirty="0">
              <a:cs typeface="B Zar" panose="00000400000000000000" pitchFamily="2" charset="-78"/>
            </a:endParaRPr>
          </a:p>
        </p:txBody>
      </p:sp>
    </p:spTree>
    <p:extLst>
      <p:ext uri="{BB962C8B-B14F-4D97-AF65-F5344CB8AC3E}">
        <p14:creationId xmlns:p14="http://schemas.microsoft.com/office/powerpoint/2010/main" val="2708401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latin typeface="BNazaninBold"/>
              </a:rPr>
              <a:t>عفونت پنوموکوک چگونه گسترش می یابد ؟</a:t>
            </a:r>
            <a:endParaRPr lang="en-US" dirty="0"/>
          </a:p>
        </p:txBody>
      </p:sp>
      <p:sp>
        <p:nvSpPr>
          <p:cNvPr id="3" name="Content Placeholder 2"/>
          <p:cNvSpPr>
            <a:spLocks noGrp="1"/>
          </p:cNvSpPr>
          <p:nvPr>
            <p:ph idx="1"/>
          </p:nvPr>
        </p:nvSpPr>
        <p:spPr/>
        <p:txBody>
          <a:bodyPr/>
          <a:lstStyle/>
          <a:p>
            <a:pPr algn="r" rtl="1"/>
            <a:r>
              <a:rPr lang="fa-IR" dirty="0" smtClean="0">
                <a:cs typeface="B Zar" panose="00000400000000000000" pitchFamily="2" charset="-78"/>
              </a:rPr>
              <a:t>عفونت پنوموکوکی از طریق قطرات تنفسی در حین صحبت کردن و تماس نزدیك بین افراد منتقل می شود. بیماری از طریق فرد بیمار، ناقل سالم و همچنین اشیاء آلوده شده با ترشحات بدن فرد مبتلا یا ناقل سالم قابل انتشار است.</a:t>
            </a:r>
            <a:endParaRPr lang="en-US" dirty="0">
              <a:cs typeface="B Zar" panose="00000400000000000000" pitchFamily="2" charset="-78"/>
            </a:endParaRPr>
          </a:p>
        </p:txBody>
      </p:sp>
    </p:spTree>
    <p:extLst>
      <p:ext uri="{BB962C8B-B14F-4D97-AF65-F5344CB8AC3E}">
        <p14:creationId xmlns:p14="http://schemas.microsoft.com/office/powerpoint/2010/main" val="3082873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t>چه کسی مستعد ابتلا به عفونت است ؟ چه کسی بیشتر در خطر است ؟</a:t>
            </a:r>
            <a:endParaRPr lang="en-US" b="1" dirty="0"/>
          </a:p>
        </p:txBody>
      </p:sp>
      <p:sp>
        <p:nvSpPr>
          <p:cNvPr id="3" name="Content Placeholder 2"/>
          <p:cNvSpPr>
            <a:spLocks noGrp="1"/>
          </p:cNvSpPr>
          <p:nvPr>
            <p:ph idx="1"/>
          </p:nvPr>
        </p:nvSpPr>
        <p:spPr/>
        <p:txBody>
          <a:bodyPr/>
          <a:lstStyle/>
          <a:p>
            <a:pPr algn="r" rtl="1">
              <a:buFont typeface="Wingdings" panose="05000000000000000000" pitchFamily="2" charset="2"/>
              <a:buChar char="ü"/>
            </a:pPr>
            <a:r>
              <a:rPr lang="fa-IR" dirty="0" smtClean="0">
                <a:cs typeface="B Zar" panose="00000400000000000000" pitchFamily="2" charset="-78"/>
              </a:rPr>
              <a:t>کودکان زیر 5 سال و به خصوص زیر 2 سال در کشورهای با وضعیت اقتصادی متوسط</a:t>
            </a:r>
          </a:p>
          <a:p>
            <a:pPr algn="r" rtl="1">
              <a:buFont typeface="Wingdings" panose="05000000000000000000" pitchFamily="2" charset="2"/>
              <a:buChar char="ü"/>
            </a:pPr>
            <a:r>
              <a:rPr lang="fa-IR" dirty="0" smtClean="0">
                <a:cs typeface="B Zar" panose="00000400000000000000" pitchFamily="2" charset="-78"/>
              </a:rPr>
              <a:t>کودکانی که دچار نقص ایمنی هستند(عفونت </a:t>
            </a:r>
            <a:r>
              <a:rPr lang="en-US" dirty="0" smtClean="0">
                <a:cs typeface="B Zar" panose="00000400000000000000" pitchFamily="2" charset="-78"/>
              </a:rPr>
              <a:t>HIV ، </a:t>
            </a:r>
            <a:r>
              <a:rPr lang="fa-IR" dirty="0" smtClean="0">
                <a:cs typeface="B Zar" panose="00000400000000000000" pitchFamily="2" charset="-78"/>
              </a:rPr>
              <a:t>بیماری داسی شکل، بیماری های کلیوی، به عنوان مثال، سندرم نفروتیك) یا سابقه آنفلوانزای قبلی یا سایر عفونت های ویروسی تنفسی دارند.</a:t>
            </a:r>
          </a:p>
          <a:p>
            <a:pPr algn="r" rtl="1">
              <a:buFont typeface="Wingdings" panose="05000000000000000000" pitchFamily="2" charset="2"/>
              <a:buChar char="ü"/>
            </a:pPr>
            <a:r>
              <a:rPr lang="fa-IR" dirty="0" smtClean="0">
                <a:cs typeface="B Zar" panose="00000400000000000000" pitchFamily="2" charset="-78"/>
              </a:rPr>
              <a:t>نوزادان و کودکانی که در معرض عوامل خطر بیشتری قرار دارند: شامل سوء تغذیه، عدم دریافت شیر مادر ، قرار گرفتن در معرض دود سیگار داخل خانه و یا زندگی در شهرهای صنعتی و پر ازدحام</a:t>
            </a:r>
          </a:p>
          <a:p>
            <a:pPr algn="r" rtl="1">
              <a:buFont typeface="Wingdings" panose="05000000000000000000" pitchFamily="2" charset="2"/>
              <a:buChar char="ü"/>
            </a:pPr>
            <a:r>
              <a:rPr lang="fa-IR" dirty="0" smtClean="0">
                <a:cs typeface="B Zar" panose="00000400000000000000" pitchFamily="2" charset="-78"/>
              </a:rPr>
              <a:t>افراد مسن و دارای نقص سیستم ایمنی</a:t>
            </a:r>
            <a:endParaRPr lang="en-US" dirty="0">
              <a:cs typeface="B Zar" panose="00000400000000000000" pitchFamily="2" charset="-78"/>
            </a:endParaRPr>
          </a:p>
        </p:txBody>
      </p:sp>
    </p:spTree>
    <p:extLst>
      <p:ext uri="{BB962C8B-B14F-4D97-AF65-F5344CB8AC3E}">
        <p14:creationId xmlns:p14="http://schemas.microsoft.com/office/powerpoint/2010/main" val="6577874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1225</Words>
  <Application>Microsoft Office PowerPoint</Application>
  <PresentationFormat>Widescreen</PresentationFormat>
  <Paragraphs>41</Paragraphs>
  <Slides>16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B Zar</vt:lpstr>
      <vt:lpstr>BNazaninBold</vt:lpstr>
      <vt:lpstr>Calibri</vt:lpstr>
      <vt:lpstr>Calibri Light</vt:lpstr>
      <vt:lpstr>Times New Roman</vt:lpstr>
      <vt:lpstr>Wingdings</vt:lpstr>
      <vt:lpstr>Office Theme</vt:lpstr>
      <vt:lpstr>به نام آنکه جان را فکرت اموخت</vt:lpstr>
      <vt:lpstr>دستورالعمل ادغام واکسن پنوموکوک در برنامه جاری ایمن سازی کودکان</vt:lpstr>
      <vt:lpstr>مقدمه</vt:lpstr>
      <vt:lpstr>مقدمه</vt:lpstr>
      <vt:lpstr>نکات مهم که باید به خاطر داشته باشید</vt:lpstr>
      <vt:lpstr>نکات مهم که باید به خاطر داشته باشید</vt:lpstr>
      <vt:lpstr>نکات مهم که باید به خاطر داشته باشید</vt:lpstr>
      <vt:lpstr>عفونت پنوموکوک چگونه گسترش می یابد ؟</vt:lpstr>
      <vt:lpstr>چه کسی مستعد ابتلا به عفونت است ؟ چه کسی بیشتر در خطر است ؟</vt:lpstr>
      <vt:lpstr>چگونه می توانیم از ابتلا به بیماری های ناشی از میکروب پنوموکوک جلوگیری کنیم ؟</vt:lpstr>
      <vt:lpstr>چه کسانی باید واکسن پنوموکوک دریافت کنند ؟</vt:lpstr>
      <vt:lpstr>واکسن پنوموکوک چه اثرات جانبی (واکنش هایی) دارد ؟</vt:lpstr>
      <vt:lpstr>آیا دلایلی برای منع مصرف واکسن پنوموکوک وجود دارد؟</vt:lpstr>
      <vt:lpstr>واکسن پنوموکوک به چه اشکالی در دسترس است؟</vt:lpstr>
      <vt:lpstr>آیا واکسن پنوموکوک برای کودکان با نقایص سیستم ایمنی قابل تجویز است؟</vt:lpstr>
      <vt:lpstr>اطلاعات ایمن سازی بعد از ادغام واکسن پنوموکوک چگونه ثبت خواهد شد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آنکه جان را فکرت اموخت</dc:title>
  <dc:creator>DRSoltanipour</dc:creator>
  <cp:lastModifiedBy>DRSoltanipour</cp:lastModifiedBy>
  <cp:revision>8</cp:revision>
  <dcterms:created xsi:type="dcterms:W3CDTF">2024-05-01T04:35:39Z</dcterms:created>
  <dcterms:modified xsi:type="dcterms:W3CDTF">2024-05-01T06:03:10Z</dcterms:modified>
</cp:coreProperties>
</file>